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Average"/>
      <p:regular r:id="rId43"/>
    </p:embeddedFont>
    <p:embeddedFont>
      <p:font typeface="Oswald"/>
      <p:regular r:id="rId44"/>
      <p:bold r:id="rId45"/>
    </p:embeddedFont>
    <p:embeddedFont>
      <p:font typeface="Nanum Pen Script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FA1749C-F000-47D3-B048-126455068D33}">
  <a:tblStyle styleId="{7FA1749C-F000-47D3-B048-126455068D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Oswald-regular.fntdata"/><Relationship Id="rId21" Type="http://schemas.openxmlformats.org/officeDocument/2006/relationships/slide" Target="slides/slide15.xml"/><Relationship Id="rId43" Type="http://schemas.openxmlformats.org/officeDocument/2006/relationships/font" Target="fonts/Average-regular.fntdata"/><Relationship Id="rId24" Type="http://schemas.openxmlformats.org/officeDocument/2006/relationships/slide" Target="slides/slide18.xml"/><Relationship Id="rId46" Type="http://schemas.openxmlformats.org/officeDocument/2006/relationships/font" Target="fonts/NanumPenScript-regular.fntdata"/><Relationship Id="rId23" Type="http://schemas.openxmlformats.org/officeDocument/2006/relationships/slide" Target="slides/slide17.xml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ㅁㄴㅇㄻㄴㅇㄻㄴㅇㄹ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8bdabe659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8bdabe659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나는 이 프로젝트의 프론트엔드(클라이언트)부분을 맡고있고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프로젝트의 조장인 김진규다 어쩌구.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8a9714a46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8a9714a4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저희가 만들 게임은 탑뷰,(클릭) 즉 위에서 쳐다보는 형식(클릭)으로 진행되는 생존게임입니다.(클릭)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아래에는 아실지 모르겠지만 여러 생존 브라우저 게임들입니다.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아래의 예제들도 모두 탑뷰 형식의 생존게임입니다. 하지만 이러한 게임들에는 중요한 차이점들이 존재하는데요.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점수 기준입니다.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캐릭터의 길이 일 때도 있고, 배틀로얄일 때도 있고, 얼마나 다른 플레이어를 먹었는지 등등 다들 조금씩에서 크게 차이들이 있는데요.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저희 게임은 기준은(다음 페이지)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8bdabe659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8bdabe659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저희가 만들 게임은 탑뷰,(클릭) 즉 위에서 쳐다보는 형식(클릭)으로 진행되는 생존게임입니다.(클릭)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아래에는 아실지 모르겠지만 여러 생존 브라우저 게임들입니다.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아래의 예제들도 모두 탑뷰 형식의 생존게임입니다. 하지만 이러한 게임들에는 중요한 차이점들이 존재하는데요.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점수 기준입니다.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캐릭터의 길이 일 때도 있고, 배틀로얄일 때도 있고, 얼마나 다른 플레이어를 먹었는지 등등 다들 조금씩에서 크게 차이들이 있는데요.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저희 게임은 기준은(다음 페이지)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8a9714a46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8a9714a46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npc들과 유저들입니다.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(클릭)npc입니다. npc들이 유저들을 발견한다면 정말 열심히 쫓아다닐 겁니다.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npc중에 조금 특별한 개체도 만들어 더 열심히 쫓게 만들어드릴 예정입니다.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(클릭)유저들입니다. 유저들은 조금 민망하지만 양날의 검이라는 비유를 쓰고 싶네요.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유저들에게 공격수단은 자신의 주먹 뿐입니다.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주먹으로 저런 npc들을 물리치는 것은 매우 힘들겠죠.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하지만 적의 적은 친구. 유저들끼리 동맹을 맺을 수 있습니다.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하지만 언제든 내 뒤통수를 맞을 수 있다는 삶의 진리를 빼면 유저분들이 섭섭해 하실 것 같아 팀킬 기능을 넣을 생각입니다.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내 친구가 친구인지도 모른 채 무서운 npc들을 피해서 계속 살아남는 게임. 바로 저희게임입니다.(다음페이지)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8a9714a46_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8a9714a46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저희가 만들 게임 플레이어들에게 불리한 상황만 만들어 주지는 않습니다.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도망칠 여러 (클릭)건물이나 캐비닛 같은 장소를 제공할(클릭) 예정이지요.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하지만 건물이나 숨을 곳을 제공하는 것만으로는 아직도 재미가 부족한 거 같네요.(다음페이지)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8a9714a46_7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8a9714a46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그래서 여러 장비들로 유저들을 지원해줄 예정입니다.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유저들은 생존할 때마다 어떤 장비와 재화를 제공받게 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장비들은 밸런스를 위해서 일회성으로 엄청난 효과는 없지만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생존하는데 유용한 장비들을 넣을 예정입니다.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유저들에게 (클릭)굉장히 익숙한(클릭) 기능(클릭)들로(클릭) 구현할(클릭) 생각입니다.(클릭)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그리고 재화의 경우, 맵 곳곳에 랜덤으로 출현할 상점(클릭)에서 방금 말씀 드린 장비들을 구매해드리게 하려고 합니다.(끝)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8a9714a4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8a9714a4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8bdabe659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8bdabe659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8d7924e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8d7924e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8d7924e54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8d7924e54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8bdabe6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8bdabe6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8a9714a4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8a9714a4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안녕하십니까 이번 프로젝트에서 백엔드 부분중 게임의 실질적인 통신을 담당하는 게임서버를 맡은 컴퓨터 공학과 강형석이라고 합니다.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8bdabe659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8bdabe659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네 기존에 서버와 통신하여 웹페이지에 어떠한 것을 표현하고자 할때 HTTP 프로토콜을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그러나 이러한 http 통신은 게임을 운용하는데 있어서 치명적인 단점들을 가지고있습니다.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첫번째로 클라이언트가 요청을 보내는 경우만 서버가 응답하는 단방향 통신, 이것은 실시간 상호작용이 필요한 게임의 특성상 굉장히 타격적인 요소로 작용할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두번째로 클라이언트가 서버로 응답을 받은 경우 연결이 바로 종료됩니다. 즉 계속해서 정보를 받고 다시 연결을 할 경우 자원의 낭비와 지연시간이 발생하게 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9c0290aa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9c0290aa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점들을 상쇄시키는 방법으로 저희 게임에서는 웹 소켓 통신 프로토콜을 사용하기로 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소켓 통신은 앞서 말한 단점들을 모두 극복할 수 있는데요, 단순히 클라이언트가  서버에게 요청하는 단방향 통신이 아닌 서버와 클라이언트, 클라이언트와 서버 양 방향으로 정보를 주고받는 통신을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서버와 클라이언트는 하나의 소켓으로 연결을 유지하기 때문에 앞의 Http 통신보다 지연시간이 적고 새로 연결을 하지않기 때문에 자원의 낭비가 적습니다.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8bdabe659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8bdabe659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그러면 이러한 웹소켓서버로 우리가 채택한 것은 바로 노드 제이에스 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노드 제이에스를 선택한 것은 웹소켓 모듈을 지원하는 서버 중에 높은 성능을 보장하기 때문입니다.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9c0290aa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9c0290aa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이러한 노드 제이에스에서 게임 서버가 운용하는 동작방식은 이렇습니다. 이벤트 함수로 특정 클라이언트에게 요청을 받고 이벤트 루프를 무한히 돌며 변경된 사항을 다른 클라이언트에게 알리는 것입니다.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ppt의 예를 보면 A 클라이언트가 캐릭터의 위치를 옮길 경우 그 옮긴 위치를 나머지 클라이언트  B,C에게 알려 A,B,C, 세 개의 유저에서 모두 A 캐릭터 위치를 싱크로나이즈 하는 것입니다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8bdabe659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8bdabe659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8bdabe659_1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8bdabe659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실시간으로 통신하며 온라인 게임을 진행시키는 게임 서버와 달리 사용자에게 정적인 데이터를 제공하기 위해 API 서버를 개발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예 : 채널 목록 가져오기, 회원가입 등등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서드 파티 개발자에게 API를 제공해 다양한 응용 서비스를 개발할 수 있도록 만듬.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전적 검색 사이트 OP.GG는 Riot Games API를 사용한 대표적인 예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8bdabe659_1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8bdabe659_1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블랙 박스 상태인 시스템에서 개발자들이 사용할 수 있는 인터페이스를 제공하는 서버.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8bdabe659_1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8bdabe659_1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서버들 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게임, 동영상 스트리밍, 포털 등 대부분의 서비스들이 채용.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서비스 성격에 따라 API 기능은 달라짐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8bdabe659_1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8bdabe659_1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자원을 표현하고 자원의 상태를 제공하는 시스템 구조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REST는 추상적인 개념.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 구조를 잘 따른 구현체를 RESTful 하다고 표현.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 메소드를 CRUD에 대응하는 식으로 구현, URI로 자원을 나타낸다.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HTTP 메소드를 해당 URI에 수행함으로써 API를 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자원을 저장할 데이터베이스가 필요.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발표중 굳이 언급할 필요는 없는 내용.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/>
              <a:t>- 클라이언트 – 서버 구조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/>
              <a:t>- 무상태성(Stateless)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/>
              <a:t>- 캐시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/>
              <a:t>- 통일된(Uniform) 인터페이스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/>
              <a:t>- 계층화된 시스템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ko"/>
              <a:t>- 주문형 코드(Code-on-demand)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8bdabe65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8bdabe65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나는 이 프로젝트의 프론트엔드(클라이언트)부분을 맡고있고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프로젝트의 조장인 김진규다 어쩌구.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8bdabe659_1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8bdabe659_1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데이터베이스로는 NoSQL을 사용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SQL이 아닌 다양한 구조의 데이터베이스를 통칭하는 용어.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 모델의 일관성을 포기하면서 확장성을 획득. 빅 데이터에 유리하다는 특성.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프로젝트에서는 대표적인 Document 기반 NoSQL인 MongoDB 사용.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8a9714a46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8a9714a46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8a9714a46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8a9714a46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지루한 내용이니까 빨리빨리 넘기기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NoSQL은 기존 SQL과 다른 방식의 모델링 과정이 필요. (역순에 가까움)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SQL에서 정규화를 사용해 테이블을 분리하고 Join 연산을 사용한 것과 달리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join 연산을 지원하지 않고 오히려 비정규화를 사용해 테이블 끼리 결합, =&gt; IO 횟수를 줄일 수 있음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앞서 정리한 정보를 토대로 ERD 작성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클라이언트 관점에서 쿼리 결과를 먼저 설계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이 정보들을 기반으로 NoSQL 모델링 패턴을 적용해 실질적 모델링 수행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최초 ERD와 비교했을 때, Optional field가 존재(schemaless적 특징) Embedded document가 존재(비정규화)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8bdabe659_17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8bdabe659_17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MongoDB 자체는 schema 기능이 없음.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API 서버 코드에서 ODM(Object Document Mapper)을 사용해 데이터 모델 표현.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8a9714a46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8a9714a46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 URI 설계 원칙 다양한 것이 있는데 중요한거 몇개만 설명.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직관적으로, 경로와 HTTP 메소드만으로 API를 이해할 수 있도록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3.과 연관해서, 행동은 최대한 HTTP 메소드로 표현하도록.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8bdabe659_1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8bdabe659_1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아래 두 URI는 의도적으로 REST URI 설계 원칙을 따르지 않은 경우.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인증에 관한 내용은 REST URI로 표현하기 까다로움.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사용자를 세 분류로 나누어 route protection 구현,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예제 Response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8a9714a46_1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88a9714a46_1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REST의 특성중 하나는 무상태성. 세션을 사용하는것은 바람직하지 않음.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따라서 유저 인증과 관련된 추가적인 기법이 필요.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JWT는 서버에 세션을 저장하는 대신 인증을 요청한 사용자에게 토큰을 발행하는 방식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후에 사용자가 토큰을 포함시켜 API를 호출하면 서버는 토큰에 포함된 사용자 정보를 통해 권한 인가 처리를 하고 결과를 반환.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토큰은 보통 BASE64로 인코딩해 전송한다.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8bdabe659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8bdabe659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8bdabe659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8bdabe659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8bdabe659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8bdabe659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8bdabe659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8bdabe659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3계층으로 분리한 클라이언트 - 서버 시스템.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8bdabe65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8bdabe65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왜 3계층 구조를 사용하는가?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 첫째, 관심사 분리의 구현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만들기 쉽게 : 코드의 단순화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다루기 쉽게 : 유지보수 용이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8bdabe659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8bdabe659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 둘째, 협업.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협업의 핵심은 각 분야의 담당자들이 서로 커뮤니케이션 하면서도 각자의 분야에 간섭하지 않는 것.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5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52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Relationship Id="rId8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24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0" Type="http://schemas.openxmlformats.org/officeDocument/2006/relationships/image" Target="../media/image19.png"/><Relationship Id="rId9" Type="http://schemas.openxmlformats.org/officeDocument/2006/relationships/image" Target="../media/image4.png"/><Relationship Id="rId5" Type="http://schemas.openxmlformats.org/officeDocument/2006/relationships/image" Target="../media/image24.png"/><Relationship Id="rId6" Type="http://schemas.openxmlformats.org/officeDocument/2006/relationships/image" Target="../media/image8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480725" y="982225"/>
            <a:ext cx="8520600" cy="10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/>
              <a:t>3계층 구조 Multi-player Online 웹 게임 시스템 구축</a:t>
            </a:r>
            <a:endParaRPr sz="29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32400" y="1995625"/>
            <a:ext cx="4962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&lt;</a:t>
            </a:r>
            <a:r>
              <a:rPr lang="ko" sz="1700"/>
              <a:t>2020 캡스톤 스터디 1학기 최종 발표&gt;</a:t>
            </a:r>
            <a:endParaRPr sz="1700"/>
          </a:p>
        </p:txBody>
      </p:sp>
      <p:sp>
        <p:nvSpPr>
          <p:cNvPr id="61" name="Google Shape;61;p13"/>
          <p:cNvSpPr txBox="1"/>
          <p:nvPr/>
        </p:nvSpPr>
        <p:spPr>
          <a:xfrm>
            <a:off x="6187900" y="3165200"/>
            <a:ext cx="27564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담당 교수 : 서경룡 교수님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201412790 김진규(조장)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700">
                <a:solidFill>
                  <a:schemeClr val="dk1"/>
                </a:solidFill>
              </a:rPr>
              <a:t>201412779 강형석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201412824 이지훈</a:t>
            </a:r>
            <a:r>
              <a:rPr lang="ko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ctrTitle"/>
          </p:nvPr>
        </p:nvSpPr>
        <p:spPr>
          <a:xfrm>
            <a:off x="0" y="1641525"/>
            <a:ext cx="9144000" cy="10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850" y="1264300"/>
            <a:ext cx="4038600" cy="24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725" y="1947625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4650" y="2408925"/>
            <a:ext cx="4610100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>
            <p:ph idx="4294967295"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  <p:sp>
        <p:nvSpPr>
          <p:cNvPr id="201" name="Google Shape;201;p23"/>
          <p:cNvSpPr txBox="1"/>
          <p:nvPr>
            <p:ph idx="4294967295" type="body"/>
          </p:nvPr>
        </p:nvSpPr>
        <p:spPr>
          <a:xfrm>
            <a:off x="150125" y="722675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탑뷰(Top-View)형식의 가벼운 생존게임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idx="4294967295"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  <p:sp>
        <p:nvSpPr>
          <p:cNvPr id="207" name="Google Shape;207;p24"/>
          <p:cNvSpPr txBox="1"/>
          <p:nvPr>
            <p:ph idx="4294967295" type="body"/>
          </p:nvPr>
        </p:nvSpPr>
        <p:spPr>
          <a:xfrm>
            <a:off x="150125" y="722675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점수의 기준 : 생존 시간</a:t>
            </a:r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600" y="1167000"/>
            <a:ext cx="5709363" cy="36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ctrTitle"/>
          </p:nvPr>
        </p:nvSpPr>
        <p:spPr>
          <a:xfrm>
            <a:off x="150125" y="550725"/>
            <a:ext cx="3836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NPC, 플레이어</a:t>
            </a:r>
            <a:endParaRPr sz="3000"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33800"/>
            <a:ext cx="4467225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2425" y="1212550"/>
            <a:ext cx="2831550" cy="37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>
            <p:ph idx="4294967295"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50" y="1138425"/>
            <a:ext cx="394335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775" y="640951"/>
            <a:ext cx="3289025" cy="4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 txBox="1"/>
          <p:nvPr>
            <p:ph idx="4294967295"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  <p:sp>
        <p:nvSpPr>
          <p:cNvPr id="224" name="Google Shape;224;p26"/>
          <p:cNvSpPr txBox="1"/>
          <p:nvPr>
            <p:ph idx="4294967295" type="body"/>
          </p:nvPr>
        </p:nvSpPr>
        <p:spPr>
          <a:xfrm>
            <a:off x="188475" y="687150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숨을 곳, 건물등을 제공하여 높은 긴장감 제공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025" y="1930963"/>
            <a:ext cx="184785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272" y="1488426"/>
            <a:ext cx="4565760" cy="28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113" y="1269046"/>
            <a:ext cx="3101425" cy="329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>
            <p:ph idx="4294967295"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소개</a:t>
            </a:r>
            <a:endParaRPr/>
          </a:p>
        </p:txBody>
      </p:sp>
      <p:sp>
        <p:nvSpPr>
          <p:cNvPr id="233" name="Google Shape;233;p27"/>
          <p:cNvSpPr txBox="1"/>
          <p:nvPr>
            <p:ph idx="4294967295" type="body"/>
          </p:nvPr>
        </p:nvSpPr>
        <p:spPr>
          <a:xfrm>
            <a:off x="188475" y="687150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다양한 추가 능력 등 전략적인 요소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프론트엔드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게임 엔진 - Unity</a:t>
            </a:r>
            <a:endParaRPr/>
          </a:p>
        </p:txBody>
      </p:sp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473" y="2520600"/>
            <a:ext cx="3987126" cy="14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9"/>
          <p:cNvSpPr txBox="1"/>
          <p:nvPr>
            <p:ph idx="1" type="body"/>
          </p:nvPr>
        </p:nvSpPr>
        <p:spPr>
          <a:xfrm>
            <a:off x="150125" y="805800"/>
            <a:ext cx="85206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유니티는 매우 직관적인 툴(WYSIWYG)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에셋 스토어의 존재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다양한 플랫폼의 게임 제작 가능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173300" y="16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WebGL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134850" y="806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유니티에서 빌드 가능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HTML의 canvas 기능을 이용하여 실시간 그래픽 구현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별도의 플러그인 설치 X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0" l="-5420" r="5420" t="0"/>
          <a:stretch/>
        </p:blipFill>
        <p:spPr>
          <a:xfrm>
            <a:off x="2075850" y="2707093"/>
            <a:ext cx="3974875" cy="166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675" y="1987249"/>
            <a:ext cx="2132695" cy="10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200" y="2028137"/>
            <a:ext cx="2681625" cy="9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4823" y="2063300"/>
            <a:ext cx="3346078" cy="10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56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362725"/>
            <a:ext cx="4260300" cy="31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ko" sz="2600"/>
              <a:t>프로젝트 소개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ko" sz="2600"/>
              <a:t>게임 소개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ko" sz="2600"/>
              <a:t>파트별 상세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ko" sz="2600"/>
              <a:t>Q&amp;A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백엔드(Back-end)</a:t>
            </a:r>
            <a:endParaRPr/>
          </a:p>
        </p:txBody>
      </p:sp>
      <p:sp>
        <p:nvSpPr>
          <p:cNvPr id="265" name="Google Shape;265;p3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/>
              <a:t>게임 서버</a:t>
            </a:r>
            <a:endParaRPr sz="2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HTTP 통신의 문제점</a:t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500" y="2626550"/>
            <a:ext cx="5301375" cy="193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>
            <p:ph idx="1" type="body"/>
          </p:nvPr>
        </p:nvSpPr>
        <p:spPr>
          <a:xfrm>
            <a:off x="150125" y="805800"/>
            <a:ext cx="85206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클라이언트가 요청을 보내는 경우에만 서버가 응답하는 단방향 통신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서버로부터 응답을 받은 경우 연결이 바로 종료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소켓 통신의 장점</a:t>
            </a:r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150125" y="805800"/>
            <a:ext cx="85206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서버-&gt; 클라이언트, 클라이언트-&gt;서버 요청이 가능한 양방향 통신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서버와 클라이언트가 연결을 유지하는 연결지향형 통신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650" y="2640700"/>
            <a:ext cx="5238598" cy="19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웹 소켓 서버 - Node.js</a:t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325" y="1539975"/>
            <a:ext cx="3603525" cy="360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150125" y="805800"/>
            <a:ext cx="8520600" cy="28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런타임 환경에서 자바스크립트가 실행 가능하게하는 서버사이드 언어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웹 소켓 모듈을 지원한다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웹 소켓 서버 중에 높은 성능을 보장한다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단일 쓰레드 운용으로 인한 개발의 편의성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Node.js  게임 서버의 동작 방식</a:t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1683850" y="1273500"/>
            <a:ext cx="2617800" cy="3544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475" y="457575"/>
            <a:ext cx="1615425" cy="1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1832500" y="1687513"/>
            <a:ext cx="2320500" cy="29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Moving(vector3 pos){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99999"/>
                </a:solidFill>
                <a:latin typeface="Comic Sans MS"/>
                <a:ea typeface="Comic Sans MS"/>
                <a:cs typeface="Comic Sans MS"/>
                <a:sym typeface="Comic Sans MS"/>
              </a:rPr>
              <a:t>//위치 이동</a:t>
            </a:r>
            <a:endParaRPr sz="1200">
              <a:solidFill>
                <a:srgbClr val="999999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}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Event Loop( ){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//시작</a:t>
            </a:r>
            <a:endParaRPr sz="12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//끝!</a:t>
            </a:r>
            <a:endParaRPr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}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95" name="Google Shape;295;p36"/>
          <p:cNvGrpSpPr/>
          <p:nvPr/>
        </p:nvGrpSpPr>
        <p:grpSpPr>
          <a:xfrm>
            <a:off x="1502777" y="2858247"/>
            <a:ext cx="381897" cy="1262312"/>
            <a:chOff x="1450275" y="1932861"/>
            <a:chExt cx="382050" cy="2347614"/>
          </a:xfrm>
        </p:grpSpPr>
        <p:cxnSp>
          <p:nvCxnSpPr>
            <p:cNvPr id="296" name="Google Shape;296;p36"/>
            <p:cNvCxnSpPr/>
            <p:nvPr/>
          </p:nvCxnSpPr>
          <p:spPr>
            <a:xfrm>
              <a:off x="1464525" y="1959775"/>
              <a:ext cx="36780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97" name="Google Shape;297;p36"/>
            <p:cNvGrpSpPr/>
            <p:nvPr/>
          </p:nvGrpSpPr>
          <p:grpSpPr>
            <a:xfrm>
              <a:off x="1450275" y="1932861"/>
              <a:ext cx="311400" cy="2347614"/>
              <a:chOff x="1450275" y="1932861"/>
              <a:chExt cx="311400" cy="2347614"/>
            </a:xfrm>
          </p:grpSpPr>
          <p:cxnSp>
            <p:nvCxnSpPr>
              <p:cNvPr id="298" name="Google Shape;298;p36"/>
              <p:cNvCxnSpPr/>
              <p:nvPr/>
            </p:nvCxnSpPr>
            <p:spPr>
              <a:xfrm flipH="1">
                <a:off x="1457400" y="1932861"/>
                <a:ext cx="14100" cy="23403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36"/>
              <p:cNvCxnSpPr/>
              <p:nvPr/>
            </p:nvCxnSpPr>
            <p:spPr>
              <a:xfrm flipH="1">
                <a:off x="1450275" y="4273275"/>
                <a:ext cx="311400" cy="72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00" name="Google Shape;300;p36"/>
          <p:cNvSpPr txBox="1"/>
          <p:nvPr/>
        </p:nvSpPr>
        <p:spPr>
          <a:xfrm>
            <a:off x="901275" y="3197875"/>
            <a:ext cx="601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Average"/>
                <a:ea typeface="Average"/>
                <a:cs typeface="Average"/>
                <a:sym typeface="Average"/>
              </a:rPr>
              <a:t>반복!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grpSp>
        <p:nvGrpSpPr>
          <p:cNvPr id="301" name="Google Shape;301;p36"/>
          <p:cNvGrpSpPr/>
          <p:nvPr/>
        </p:nvGrpSpPr>
        <p:grpSpPr>
          <a:xfrm>
            <a:off x="2455025" y="2999775"/>
            <a:ext cx="53100" cy="343750"/>
            <a:chOff x="2419650" y="2518700"/>
            <a:chExt cx="53100" cy="343750"/>
          </a:xfrm>
        </p:grpSpPr>
        <p:sp>
          <p:nvSpPr>
            <p:cNvPr id="302" name="Google Shape;302;p36"/>
            <p:cNvSpPr/>
            <p:nvPr/>
          </p:nvSpPr>
          <p:spPr>
            <a:xfrm>
              <a:off x="2419650" y="2518700"/>
              <a:ext cx="53100" cy="531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2419650" y="2678175"/>
              <a:ext cx="53100" cy="531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2419650" y="2809350"/>
              <a:ext cx="53100" cy="53100"/>
            </a:xfrm>
            <a:prstGeom prst="ellipse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300" y="1147913"/>
            <a:ext cx="1149725" cy="11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300" y="3582813"/>
            <a:ext cx="1149725" cy="11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300" y="2365363"/>
            <a:ext cx="1149725" cy="1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6"/>
          <p:cNvSpPr txBox="1"/>
          <p:nvPr/>
        </p:nvSpPr>
        <p:spPr>
          <a:xfrm>
            <a:off x="6254275" y="1429150"/>
            <a:ext cx="381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A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6282575" y="2664975"/>
            <a:ext cx="381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6254275" y="3900825"/>
            <a:ext cx="3819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11" name="Google Shape;311;p36"/>
          <p:cNvCxnSpPr/>
          <p:nvPr/>
        </p:nvCxnSpPr>
        <p:spPr>
          <a:xfrm flipH="1">
            <a:off x="3134125" y="1733375"/>
            <a:ext cx="2738100" cy="37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6"/>
          <p:cNvCxnSpPr/>
          <p:nvPr/>
        </p:nvCxnSpPr>
        <p:spPr>
          <a:xfrm>
            <a:off x="3304000" y="3077600"/>
            <a:ext cx="24975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3296925" y="3197875"/>
            <a:ext cx="2476200" cy="1011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6"/>
          <p:cNvSpPr txBox="1"/>
          <p:nvPr/>
        </p:nvSpPr>
        <p:spPr>
          <a:xfrm>
            <a:off x="4225638" y="1284175"/>
            <a:ext cx="1956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캐릭터 A의 위치를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(x,y,z) 좌표로 옮겼다!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4786288" y="3049400"/>
            <a:ext cx="1956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화면에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A의 위치를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(x,y,z) 좌표로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업데이트 해라!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백엔드(Back-end)</a:t>
            </a:r>
            <a:endParaRPr/>
          </a:p>
        </p:txBody>
      </p:sp>
      <p:sp>
        <p:nvSpPr>
          <p:cNvPr id="321" name="Google Shape;321;p3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/>
              <a:t>API</a:t>
            </a:r>
            <a:r>
              <a:rPr lang="ko" sz="2900"/>
              <a:t> 서버</a:t>
            </a:r>
            <a:endParaRPr sz="2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idx="1" type="body"/>
          </p:nvPr>
        </p:nvSpPr>
        <p:spPr>
          <a:xfrm>
            <a:off x="311700" y="1152475"/>
            <a:ext cx="8520600" cy="15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사용자에게 정적 데이터 제공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388" y="445025"/>
            <a:ext cx="2260351" cy="21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826" y="2755100"/>
            <a:ext cx="2841475" cy="20562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/>
        </p:nvSpPr>
        <p:spPr>
          <a:xfrm>
            <a:off x="311700" y="2755100"/>
            <a:ext cx="85206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ko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Open </a:t>
            </a:r>
            <a:r>
              <a:rPr lang="ko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API 제공으로 서드 파티 서비스 개발 가능성</a:t>
            </a:r>
            <a:endParaRPr/>
          </a:p>
        </p:txBody>
      </p:sp>
      <p:sp>
        <p:nvSpPr>
          <p:cNvPr id="330" name="Google Shape;330;p38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/>
          <p:nvPr/>
        </p:nvSpPr>
        <p:spPr>
          <a:xfrm>
            <a:off x="490438" y="1550525"/>
            <a:ext cx="6727800" cy="2797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653813" y="1745975"/>
            <a:ext cx="3969300" cy="2406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FFFFFF"/>
                </a:solidFill>
              </a:rPr>
              <a:t>System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37" name="Google Shape;337;p39"/>
          <p:cNvSpPr/>
          <p:nvPr/>
        </p:nvSpPr>
        <p:spPr>
          <a:xfrm>
            <a:off x="3341813" y="2662925"/>
            <a:ext cx="1281300" cy="572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Server</a:t>
            </a:r>
            <a:endParaRPr/>
          </a:p>
        </p:txBody>
      </p:sp>
      <p:sp>
        <p:nvSpPr>
          <p:cNvPr id="338" name="Google Shape;338;p39"/>
          <p:cNvSpPr/>
          <p:nvPr/>
        </p:nvSpPr>
        <p:spPr>
          <a:xfrm>
            <a:off x="5620438" y="3235625"/>
            <a:ext cx="1017900" cy="1017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Client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App</a:t>
            </a:r>
            <a:endParaRPr/>
          </a:p>
        </p:txBody>
      </p:sp>
      <p:cxnSp>
        <p:nvCxnSpPr>
          <p:cNvPr id="339" name="Google Shape;339;p39"/>
          <p:cNvCxnSpPr>
            <a:endCxn id="338" idx="0"/>
          </p:cNvCxnSpPr>
          <p:nvPr/>
        </p:nvCxnSpPr>
        <p:spPr>
          <a:xfrm>
            <a:off x="4629388" y="3080525"/>
            <a:ext cx="1500000" cy="155100"/>
          </a:xfrm>
          <a:prstGeom prst="bentConnector2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" name="Google Shape;340;p39"/>
          <p:cNvSpPr/>
          <p:nvPr/>
        </p:nvSpPr>
        <p:spPr>
          <a:xfrm>
            <a:off x="7635663" y="1645025"/>
            <a:ext cx="1017900" cy="1017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Third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Party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Devs</a:t>
            </a:r>
            <a:endParaRPr/>
          </a:p>
        </p:txBody>
      </p:sp>
      <p:cxnSp>
        <p:nvCxnSpPr>
          <p:cNvPr id="341" name="Google Shape;341;p39"/>
          <p:cNvCxnSpPr>
            <a:stCxn id="337" idx="3"/>
            <a:endCxn id="340" idx="2"/>
          </p:cNvCxnSpPr>
          <p:nvPr/>
        </p:nvCxnSpPr>
        <p:spPr>
          <a:xfrm flipH="1" rot="10800000">
            <a:off x="4623113" y="2153975"/>
            <a:ext cx="3012600" cy="7953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9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서버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50" y="2379138"/>
            <a:ext cx="340042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050" y="1537825"/>
            <a:ext cx="246697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5650" y="3329925"/>
            <a:ext cx="24765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4525" y="3383200"/>
            <a:ext cx="24765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7550" y="2573913"/>
            <a:ext cx="13144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0350" y="1857100"/>
            <a:ext cx="22479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서버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자원(Resource)의 표현과 제공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HTTP를 사용한 구현, URI를 사용한 자원 명시</a:t>
            </a:r>
            <a:endParaRPr/>
          </a:p>
        </p:txBody>
      </p:sp>
      <p:sp>
        <p:nvSpPr>
          <p:cNvPr id="359" name="Google Shape;359;p41"/>
          <p:cNvSpPr txBox="1"/>
          <p:nvPr/>
        </p:nvSpPr>
        <p:spPr>
          <a:xfrm>
            <a:off x="5310850" y="2061800"/>
            <a:ext cx="2833200" cy="25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GET /v1/api/talk/profile HTTP/1.1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HTTP/1.1 200 OK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{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3"/>
                </a:solidFill>
              </a:rPr>
              <a:t>	“nickname” : “이지훈”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accent3"/>
                </a:solidFill>
              </a:rPr>
              <a:t>}</a:t>
            </a:r>
            <a:endParaRPr>
              <a:solidFill>
                <a:schemeClr val="accent3"/>
              </a:solidFill>
            </a:endParaRPr>
          </a:p>
        </p:txBody>
      </p:sp>
      <p:graphicFrame>
        <p:nvGraphicFramePr>
          <p:cNvPr id="360" name="Google Shape;360;p41"/>
          <p:cNvGraphicFramePr/>
          <p:nvPr/>
        </p:nvGraphicFramePr>
        <p:xfrm>
          <a:off x="737038" y="237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{7FA1749C-F000-47D3-B048-126455068D33}</a:tableStyleId>
              </a:tblPr>
              <a:tblGrid>
                <a:gridCol w="1774125"/>
                <a:gridCol w="1774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HTTP Methods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CRUD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POST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Create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GET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Read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PUT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Update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DELETE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CCCCCC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Delete</a:t>
                      </a:r>
                      <a:endParaRPr>
                        <a:solidFill>
                          <a:srgbClr val="CCCCCC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1" name="Google Shape;361;p41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Representational State Transfer, REST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0" y="1641525"/>
            <a:ext cx="9144000" cy="10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소개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 txBox="1"/>
          <p:nvPr>
            <p:ph idx="1" type="body"/>
          </p:nvPr>
        </p:nvSpPr>
        <p:spPr>
          <a:xfrm>
            <a:off x="311700" y="1152475"/>
            <a:ext cx="85206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관계형 모델에서 탈피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Schemaless 혹은 Soft Schema</a:t>
            </a:r>
            <a:endParaRPr/>
          </a:p>
        </p:txBody>
      </p:sp>
      <p:sp>
        <p:nvSpPr>
          <p:cNvPr id="367" name="Google Shape;367;p42"/>
          <p:cNvSpPr txBox="1"/>
          <p:nvPr>
            <p:ph idx="1" type="body"/>
          </p:nvPr>
        </p:nvSpPr>
        <p:spPr>
          <a:xfrm>
            <a:off x="794125" y="2133450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2200"/>
              <a:t>∴ 일관성↓ 확장성↑</a:t>
            </a:r>
            <a:endParaRPr sz="2200"/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33450"/>
            <a:ext cx="3784775" cy="252217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2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NoSQL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474" y="3857393"/>
            <a:ext cx="835800" cy="8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475" y="2252744"/>
            <a:ext cx="835800" cy="8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311700" y="10822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게임 기획자와 회의를 통해 필요 기능 정리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5494" y="2252746"/>
            <a:ext cx="6120655" cy="2440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3"/>
          <p:cNvGrpSpPr/>
          <p:nvPr/>
        </p:nvGrpSpPr>
        <p:grpSpPr>
          <a:xfrm>
            <a:off x="1535925" y="2606550"/>
            <a:ext cx="1026000" cy="648600"/>
            <a:chOff x="1535925" y="2606550"/>
            <a:chExt cx="1026000" cy="648600"/>
          </a:xfrm>
        </p:grpSpPr>
        <p:sp>
          <p:nvSpPr>
            <p:cNvPr id="379" name="Google Shape;379;p43"/>
            <p:cNvSpPr/>
            <p:nvPr/>
          </p:nvSpPr>
          <p:spPr>
            <a:xfrm>
              <a:off x="1535925" y="2606550"/>
              <a:ext cx="1026000" cy="648600"/>
            </a:xfrm>
            <a:prstGeom prst="wedgeEllipseCallout">
              <a:avLst>
                <a:gd fmla="val -60984" name="adj1"/>
                <a:gd fmla="val 51549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0" name="Google Shape;380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57825" y="2680950"/>
              <a:ext cx="382203" cy="49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1" name="Google Shape;381;p43"/>
          <p:cNvGrpSpPr/>
          <p:nvPr/>
        </p:nvGrpSpPr>
        <p:grpSpPr>
          <a:xfrm>
            <a:off x="1489725" y="3771775"/>
            <a:ext cx="835800" cy="499800"/>
            <a:chOff x="1489725" y="3771775"/>
            <a:chExt cx="835800" cy="499800"/>
          </a:xfrm>
        </p:grpSpPr>
        <p:sp>
          <p:nvSpPr>
            <p:cNvPr id="382" name="Google Shape;382;p43"/>
            <p:cNvSpPr/>
            <p:nvPr/>
          </p:nvSpPr>
          <p:spPr>
            <a:xfrm>
              <a:off x="1489725" y="3771775"/>
              <a:ext cx="835800" cy="499800"/>
            </a:xfrm>
            <a:prstGeom prst="wedgeEllipseCallout">
              <a:avLst>
                <a:gd fmla="val -56484" name="adj1"/>
                <a:gd fmla="val -53596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3" name="Google Shape;383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792375" y="3906425"/>
              <a:ext cx="230500" cy="230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43"/>
          <p:cNvGrpSpPr/>
          <p:nvPr/>
        </p:nvGrpSpPr>
        <p:grpSpPr>
          <a:xfrm>
            <a:off x="787725" y="2106750"/>
            <a:ext cx="900300" cy="499800"/>
            <a:chOff x="787725" y="2106750"/>
            <a:chExt cx="900300" cy="499800"/>
          </a:xfrm>
        </p:grpSpPr>
        <p:sp>
          <p:nvSpPr>
            <p:cNvPr id="385" name="Google Shape;385;p43"/>
            <p:cNvSpPr/>
            <p:nvPr/>
          </p:nvSpPr>
          <p:spPr>
            <a:xfrm>
              <a:off x="787725" y="2106750"/>
              <a:ext cx="900300" cy="499800"/>
            </a:xfrm>
            <a:prstGeom prst="wedgeEllipseCallout">
              <a:avLst>
                <a:gd fmla="val -19119" name="adj1"/>
                <a:gd fmla="val 123504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6" name="Google Shape;386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16200" y="2213925"/>
              <a:ext cx="443351" cy="285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9314" y="3055100"/>
            <a:ext cx="835800" cy="83573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 API Server 설계 및 개발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NoSQL Data Modeling</a:t>
            </a:r>
            <a:endParaRPr/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324" y="1533301"/>
            <a:ext cx="4941351" cy="24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300" y="1431262"/>
            <a:ext cx="5088350" cy="22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18" y="238838"/>
            <a:ext cx="3139174" cy="21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725" y="2504325"/>
            <a:ext cx="3139174" cy="231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449" y="1142625"/>
            <a:ext cx="3775499" cy="32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9450" y="1672300"/>
            <a:ext cx="4610200" cy="20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75" y="1672300"/>
            <a:ext cx="4060963" cy="203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4"/>
          <p:cNvSpPr txBox="1"/>
          <p:nvPr>
            <p:ph type="title"/>
          </p:nvPr>
        </p:nvSpPr>
        <p:spPr>
          <a:xfrm>
            <a:off x="4457550" y="40025"/>
            <a:ext cx="4644000" cy="2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Average"/>
                <a:ea typeface="Average"/>
                <a:cs typeface="Average"/>
                <a:sym typeface="Average"/>
              </a:rPr>
              <a:t>Ref. 조대협의 블로그, NoSQL 데이타 모델링 (https://bcho.tistory.com/665)</a:t>
            </a:r>
            <a:endParaRPr sz="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38" y="1363825"/>
            <a:ext cx="5524500" cy="27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5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NoSQL Data Modeling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375375" y="831450"/>
            <a:ext cx="85206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URI(Uniform Resource Identifier)는 자원 표현이 목적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REST API URI 설계 가이드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직관적으로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자원은 복수형 명사로 명시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행동이 경로에 포함되지 않도록 (POST /getUsers X | GET /users)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어떤 HTTP Status code를 사용할 것인지 미리 결정</a:t>
            </a:r>
            <a:endParaRPr/>
          </a:p>
        </p:txBody>
      </p:sp>
      <p:sp>
        <p:nvSpPr>
          <p:cNvPr id="413" name="Google Shape;413;p46"/>
          <p:cNvSpPr txBox="1"/>
          <p:nvPr/>
        </p:nvSpPr>
        <p:spPr>
          <a:xfrm>
            <a:off x="1342975" y="2804875"/>
            <a:ext cx="2561700" cy="15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사용할 s</a:t>
            </a:r>
            <a:r>
              <a:rPr lang="ko"/>
              <a:t>tatus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200 Success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 Created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400 Bad Request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401 Unauthorized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404 Not Found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500 Internal Server Error</a:t>
            </a:r>
            <a:endParaRPr/>
          </a:p>
        </p:txBody>
      </p:sp>
      <p:sp>
        <p:nvSpPr>
          <p:cNvPr id="414" name="Google Shape;414;p46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 API URI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6650"/>
            <a:ext cx="8839202" cy="375536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7"/>
          <p:cNvSpPr txBox="1"/>
          <p:nvPr/>
        </p:nvSpPr>
        <p:spPr>
          <a:xfrm>
            <a:off x="1076300" y="1811196"/>
            <a:ext cx="3148200" cy="100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분류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Guest : 로그인 하지 않은 사용자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Signed : 로그인 한 사용자(JWT 소유)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Admin : 관리자 권한을 가진 사용자</a:t>
            </a:r>
            <a:endParaRPr/>
          </a:p>
        </p:txBody>
      </p:sp>
      <p:sp>
        <p:nvSpPr>
          <p:cNvPr id="421" name="Google Shape;421;p47"/>
          <p:cNvSpPr txBox="1"/>
          <p:nvPr/>
        </p:nvSpPr>
        <p:spPr>
          <a:xfrm>
            <a:off x="4572000" y="1071437"/>
            <a:ext cx="4266000" cy="39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GET /channels/10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“status” : 200,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“data” :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“channelId” : 10,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“ranking” : [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{ “rank” : 1, “name” : “paperfrog” },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	{ “rank” : 2, “name” : “paperam” },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...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],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“maximum” : 64,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“battlefield” : {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“battlefieldId” : 3,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“battlefieldName” : “PKNU-Daeyeon”,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...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},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}</a:t>
            </a:r>
            <a:endParaRPr/>
          </a:p>
        </p:txBody>
      </p:sp>
      <p:sp>
        <p:nvSpPr>
          <p:cNvPr id="422" name="Google Shape;422;p47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REST API URI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/>
          <p:nvPr/>
        </p:nvSpPr>
        <p:spPr>
          <a:xfrm>
            <a:off x="1467550" y="1312350"/>
            <a:ext cx="1834500" cy="319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Client</a:t>
            </a:r>
            <a:endParaRPr sz="2400"/>
          </a:p>
        </p:txBody>
      </p:sp>
      <p:sp>
        <p:nvSpPr>
          <p:cNvPr id="428" name="Google Shape;428;p48"/>
          <p:cNvSpPr/>
          <p:nvPr/>
        </p:nvSpPr>
        <p:spPr>
          <a:xfrm>
            <a:off x="5580950" y="1312350"/>
            <a:ext cx="1834500" cy="319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Server</a:t>
            </a:r>
            <a:endParaRPr sz="2400"/>
          </a:p>
        </p:txBody>
      </p:sp>
      <p:cxnSp>
        <p:nvCxnSpPr>
          <p:cNvPr id="429" name="Google Shape;429;p48"/>
          <p:cNvCxnSpPr/>
          <p:nvPr/>
        </p:nvCxnSpPr>
        <p:spPr>
          <a:xfrm>
            <a:off x="3302050" y="1802725"/>
            <a:ext cx="2278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48"/>
          <p:cNvSpPr txBox="1"/>
          <p:nvPr/>
        </p:nvSpPr>
        <p:spPr>
          <a:xfrm>
            <a:off x="3616050" y="1077925"/>
            <a:ext cx="18345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CreateToken(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	user=”name”,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	pwd=“pwd”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)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1" name="Google Shape;431;p48"/>
          <p:cNvSpPr/>
          <p:nvPr/>
        </p:nvSpPr>
        <p:spPr>
          <a:xfrm>
            <a:off x="3366750" y="1143800"/>
            <a:ext cx="249300" cy="249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1</a:t>
            </a:r>
            <a:endParaRPr sz="800"/>
          </a:p>
        </p:txBody>
      </p:sp>
      <p:cxnSp>
        <p:nvCxnSpPr>
          <p:cNvPr id="432" name="Google Shape;432;p48"/>
          <p:cNvCxnSpPr/>
          <p:nvPr/>
        </p:nvCxnSpPr>
        <p:spPr>
          <a:xfrm rot="10800000">
            <a:off x="3302150" y="2000275"/>
            <a:ext cx="2278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48"/>
          <p:cNvSpPr txBox="1"/>
          <p:nvPr/>
        </p:nvSpPr>
        <p:spPr>
          <a:xfrm>
            <a:off x="3751800" y="1916575"/>
            <a:ext cx="13794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t</a:t>
            </a: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oken = {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	“id”:”name”,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	“like”:“dog”,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}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4" name="Google Shape;434;p48"/>
          <p:cNvSpPr/>
          <p:nvPr/>
        </p:nvSpPr>
        <p:spPr>
          <a:xfrm>
            <a:off x="5201250" y="2096300"/>
            <a:ext cx="249300" cy="249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2</a:t>
            </a:r>
            <a:endParaRPr sz="800"/>
          </a:p>
        </p:txBody>
      </p:sp>
      <p:cxnSp>
        <p:nvCxnSpPr>
          <p:cNvPr id="435" name="Google Shape;435;p48"/>
          <p:cNvCxnSpPr/>
          <p:nvPr/>
        </p:nvCxnSpPr>
        <p:spPr>
          <a:xfrm>
            <a:off x="3302050" y="3540225"/>
            <a:ext cx="2278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6" name="Google Shape;436;p48"/>
          <p:cNvSpPr txBox="1"/>
          <p:nvPr/>
        </p:nvSpPr>
        <p:spPr>
          <a:xfrm>
            <a:off x="3616050" y="3256675"/>
            <a:ext cx="18345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callAPI(params, token)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37" name="Google Shape;437;p48"/>
          <p:cNvSpPr/>
          <p:nvPr/>
        </p:nvSpPr>
        <p:spPr>
          <a:xfrm>
            <a:off x="3366750" y="3273775"/>
            <a:ext cx="249300" cy="249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3</a:t>
            </a:r>
            <a:endParaRPr sz="800"/>
          </a:p>
        </p:txBody>
      </p:sp>
      <p:cxnSp>
        <p:nvCxnSpPr>
          <p:cNvPr id="438" name="Google Shape;438;p48"/>
          <p:cNvCxnSpPr/>
          <p:nvPr/>
        </p:nvCxnSpPr>
        <p:spPr>
          <a:xfrm rot="10800000">
            <a:off x="3302150" y="3737775"/>
            <a:ext cx="2278800" cy="0"/>
          </a:xfrm>
          <a:prstGeom prst="straightConnector1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48"/>
          <p:cNvSpPr txBox="1"/>
          <p:nvPr/>
        </p:nvSpPr>
        <p:spPr>
          <a:xfrm>
            <a:off x="4448600" y="3669150"/>
            <a:ext cx="7230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D9D9D9"/>
                </a:solidFill>
                <a:latin typeface="Average"/>
                <a:ea typeface="Average"/>
                <a:cs typeface="Average"/>
                <a:sym typeface="Average"/>
              </a:rPr>
              <a:t>Response</a:t>
            </a:r>
            <a:endParaRPr sz="1000">
              <a:solidFill>
                <a:srgbClr val="D9D9D9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40" name="Google Shape;440;p48"/>
          <p:cNvSpPr/>
          <p:nvPr/>
        </p:nvSpPr>
        <p:spPr>
          <a:xfrm>
            <a:off x="5201250" y="3833800"/>
            <a:ext cx="249300" cy="249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4</a:t>
            </a:r>
            <a:endParaRPr sz="800"/>
          </a:p>
        </p:txBody>
      </p:sp>
      <p:sp>
        <p:nvSpPr>
          <p:cNvPr id="441" name="Google Shape;441;p48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JSON Web Token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 선정 이유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63" y="1973875"/>
            <a:ext cx="4257675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50125" y="957800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2020년의 게임은 유흥거리를 넘어 하나의 문화로 자리매김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 선정 이유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150125" y="957800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그러나 다수가 동시에 멀티 게임을 즐기기 위해서는 제약이 많음</a:t>
            </a:r>
            <a:endParaRPr/>
          </a:p>
        </p:txBody>
      </p:sp>
      <p:grpSp>
        <p:nvGrpSpPr>
          <p:cNvPr id="86" name="Google Shape;86;p17"/>
          <p:cNvGrpSpPr/>
          <p:nvPr/>
        </p:nvGrpSpPr>
        <p:grpSpPr>
          <a:xfrm>
            <a:off x="3606275" y="4164675"/>
            <a:ext cx="1836575" cy="925475"/>
            <a:chOff x="3606275" y="4164675"/>
            <a:chExt cx="1836575" cy="925475"/>
          </a:xfrm>
        </p:grpSpPr>
        <p:pic>
          <p:nvPicPr>
            <p:cNvPr id="87" name="Google Shape;87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06275" y="4164675"/>
              <a:ext cx="883549" cy="88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27500" y="4274800"/>
              <a:ext cx="815350" cy="81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" name="Google Shape;89;p17"/>
          <p:cNvGrpSpPr/>
          <p:nvPr/>
        </p:nvGrpSpPr>
        <p:grpSpPr>
          <a:xfrm>
            <a:off x="2756825" y="1734550"/>
            <a:ext cx="3501375" cy="837198"/>
            <a:chOff x="2756825" y="1734550"/>
            <a:chExt cx="3501375" cy="837198"/>
          </a:xfrm>
        </p:grpSpPr>
        <p:grpSp>
          <p:nvGrpSpPr>
            <p:cNvPr id="90" name="Google Shape;90;p17"/>
            <p:cNvGrpSpPr/>
            <p:nvPr/>
          </p:nvGrpSpPr>
          <p:grpSpPr>
            <a:xfrm>
              <a:off x="2756825" y="1734550"/>
              <a:ext cx="3501375" cy="837198"/>
              <a:chOff x="2756825" y="1734550"/>
              <a:chExt cx="3501375" cy="837198"/>
            </a:xfrm>
          </p:grpSpPr>
          <p:pic>
            <p:nvPicPr>
              <p:cNvPr id="91" name="Google Shape;91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756825" y="1734550"/>
                <a:ext cx="815350" cy="815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92;p1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442850" y="1756399"/>
                <a:ext cx="815350" cy="8153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3" name="Google Shape;93;p17"/>
              <p:cNvSpPr/>
              <p:nvPr/>
            </p:nvSpPr>
            <p:spPr>
              <a:xfrm>
                <a:off x="3606275" y="1962625"/>
                <a:ext cx="1718700" cy="402900"/>
              </a:xfrm>
              <a:prstGeom prst="left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4" name="Google Shape;94;p17"/>
            <p:cNvSpPr/>
            <p:nvPr/>
          </p:nvSpPr>
          <p:spPr>
            <a:xfrm>
              <a:off x="4099800" y="1734550"/>
              <a:ext cx="815400" cy="8154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7"/>
          <p:cNvGrpSpPr/>
          <p:nvPr/>
        </p:nvGrpSpPr>
        <p:grpSpPr>
          <a:xfrm>
            <a:off x="2722726" y="2690238"/>
            <a:ext cx="3812825" cy="1149725"/>
            <a:chOff x="2722726" y="2690238"/>
            <a:chExt cx="3812825" cy="1149725"/>
          </a:xfrm>
        </p:grpSpPr>
        <p:pic>
          <p:nvPicPr>
            <p:cNvPr id="96" name="Google Shape;96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722726" y="2871000"/>
              <a:ext cx="883549" cy="883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85825" y="2690238"/>
              <a:ext cx="1149725" cy="114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7"/>
            <p:cNvSpPr/>
            <p:nvPr/>
          </p:nvSpPr>
          <p:spPr>
            <a:xfrm>
              <a:off x="3606275" y="3048675"/>
              <a:ext cx="1663500" cy="4029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4057938" y="2857400"/>
              <a:ext cx="815400" cy="8154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주제 선정 이유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150125" y="957800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모든 단점을 상쇄할 수 있는 웹게임을 개발</a:t>
            </a:r>
            <a:endParaRPr/>
          </a:p>
        </p:txBody>
      </p:sp>
      <p:grpSp>
        <p:nvGrpSpPr>
          <p:cNvPr id="106" name="Google Shape;106;p18"/>
          <p:cNvGrpSpPr/>
          <p:nvPr/>
        </p:nvGrpSpPr>
        <p:grpSpPr>
          <a:xfrm>
            <a:off x="2023888" y="1463888"/>
            <a:ext cx="5408424" cy="3488297"/>
            <a:chOff x="1435275" y="1501913"/>
            <a:chExt cx="5408424" cy="3488297"/>
          </a:xfrm>
        </p:grpSpPr>
        <p:sp>
          <p:nvSpPr>
            <p:cNvPr id="107" name="Google Shape;107;p18"/>
            <p:cNvSpPr/>
            <p:nvPr/>
          </p:nvSpPr>
          <p:spPr>
            <a:xfrm>
              <a:off x="1435275" y="1734550"/>
              <a:ext cx="5408424" cy="3255660"/>
            </a:xfrm>
            <a:prstGeom prst="cloud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8" name="Google Shape;10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30250" y="296637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3900" y="2902250"/>
              <a:ext cx="506100" cy="50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85050" y="364507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47450" y="3645070"/>
              <a:ext cx="708550" cy="70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52968" y="2966385"/>
              <a:ext cx="506100" cy="506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78701" y="1635936"/>
              <a:ext cx="649700" cy="649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14627" y="1501913"/>
              <a:ext cx="649700" cy="649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65878" y="1635919"/>
              <a:ext cx="708550" cy="708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/>
            <p:nvPr/>
          </p:nvSpPr>
          <p:spPr>
            <a:xfrm>
              <a:off x="4212125" y="3248475"/>
              <a:ext cx="396600" cy="396600"/>
            </a:xfrm>
            <a:prstGeom prst="mathMultiply">
              <a:avLst>
                <a:gd fmla="val 23520" name="adj1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3-tier Architecture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00" y="996550"/>
            <a:ext cx="7990400" cy="38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3-tier Architecture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150125" y="957800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관심사 분리 (Separation of Concerns, SoC)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150125" y="1559550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" sz="1600"/>
              <a:t>만들기 쉽게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150125" y="2065650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ko" sz="1600"/>
              <a:t>다루기</a:t>
            </a:r>
            <a:r>
              <a:rPr lang="ko" sz="1600"/>
              <a:t> 쉽게</a:t>
            </a:r>
            <a:endParaRPr/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783163" y="2746750"/>
            <a:ext cx="1277450" cy="1251000"/>
            <a:chOff x="2939100" y="3165150"/>
            <a:chExt cx="1277450" cy="1251000"/>
          </a:xfrm>
        </p:grpSpPr>
        <p:sp>
          <p:nvSpPr>
            <p:cNvPr id="132" name="Google Shape;132;p20"/>
            <p:cNvSpPr/>
            <p:nvPr/>
          </p:nvSpPr>
          <p:spPr>
            <a:xfrm>
              <a:off x="2939100" y="3165150"/>
              <a:ext cx="350700" cy="350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2939100" y="3615300"/>
              <a:ext cx="350700" cy="3507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2939100" y="4065450"/>
              <a:ext cx="350700" cy="3507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3402475" y="3165150"/>
              <a:ext cx="350700" cy="3507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3402475" y="3615300"/>
              <a:ext cx="350700" cy="350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3402475" y="4065450"/>
              <a:ext cx="350700" cy="3507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0"/>
            <p:cNvSpPr/>
            <p:nvPr/>
          </p:nvSpPr>
          <p:spPr>
            <a:xfrm>
              <a:off x="3865850" y="3165150"/>
              <a:ext cx="350700" cy="3507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0"/>
            <p:cNvSpPr/>
            <p:nvPr/>
          </p:nvSpPr>
          <p:spPr>
            <a:xfrm>
              <a:off x="3865850" y="3615300"/>
              <a:ext cx="350700" cy="350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0"/>
            <p:cNvSpPr/>
            <p:nvPr/>
          </p:nvSpPr>
          <p:spPr>
            <a:xfrm>
              <a:off x="3865850" y="4065450"/>
              <a:ext cx="350700" cy="3507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20"/>
          <p:cNvGrpSpPr/>
          <p:nvPr/>
        </p:nvGrpSpPr>
        <p:grpSpPr>
          <a:xfrm>
            <a:off x="4412613" y="3167075"/>
            <a:ext cx="953100" cy="800850"/>
            <a:chOff x="4733975" y="3585475"/>
            <a:chExt cx="953100" cy="800850"/>
          </a:xfrm>
        </p:grpSpPr>
        <p:sp>
          <p:nvSpPr>
            <p:cNvPr id="142" name="Google Shape;142;p20"/>
            <p:cNvSpPr/>
            <p:nvPr/>
          </p:nvSpPr>
          <p:spPr>
            <a:xfrm>
              <a:off x="4733975" y="4035625"/>
              <a:ext cx="350700" cy="3507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5035175" y="3585475"/>
              <a:ext cx="350700" cy="3507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5336375" y="4035625"/>
              <a:ext cx="350700" cy="3507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20"/>
          <p:cNvGrpSpPr/>
          <p:nvPr/>
        </p:nvGrpSpPr>
        <p:grpSpPr>
          <a:xfrm>
            <a:off x="5554763" y="3167075"/>
            <a:ext cx="953100" cy="800850"/>
            <a:chOff x="5876125" y="3585475"/>
            <a:chExt cx="953100" cy="800850"/>
          </a:xfrm>
        </p:grpSpPr>
        <p:sp>
          <p:nvSpPr>
            <p:cNvPr id="146" name="Google Shape;146;p20"/>
            <p:cNvSpPr/>
            <p:nvPr/>
          </p:nvSpPr>
          <p:spPr>
            <a:xfrm>
              <a:off x="5876125" y="4035625"/>
              <a:ext cx="350700" cy="3507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177325" y="3585475"/>
              <a:ext cx="350700" cy="3507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6478525" y="4035625"/>
              <a:ext cx="350700" cy="3507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20"/>
          <p:cNvGrpSpPr/>
          <p:nvPr/>
        </p:nvGrpSpPr>
        <p:grpSpPr>
          <a:xfrm>
            <a:off x="6717713" y="3167075"/>
            <a:ext cx="953100" cy="800850"/>
            <a:chOff x="7039075" y="3585475"/>
            <a:chExt cx="953100" cy="800850"/>
          </a:xfrm>
        </p:grpSpPr>
        <p:sp>
          <p:nvSpPr>
            <p:cNvPr id="150" name="Google Shape;150;p20"/>
            <p:cNvSpPr/>
            <p:nvPr/>
          </p:nvSpPr>
          <p:spPr>
            <a:xfrm>
              <a:off x="7039075" y="4035625"/>
              <a:ext cx="350700" cy="350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0"/>
            <p:cNvSpPr/>
            <p:nvPr/>
          </p:nvSpPr>
          <p:spPr>
            <a:xfrm>
              <a:off x="7340275" y="3585475"/>
              <a:ext cx="350700" cy="350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7641475" y="4035625"/>
              <a:ext cx="350700" cy="350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3" name="Google Shape;153;p20"/>
          <p:cNvCxnSpPr/>
          <p:nvPr/>
        </p:nvCxnSpPr>
        <p:spPr>
          <a:xfrm>
            <a:off x="5449825" y="2766550"/>
            <a:ext cx="0" cy="1211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0"/>
          <p:cNvCxnSpPr/>
          <p:nvPr/>
        </p:nvCxnSpPr>
        <p:spPr>
          <a:xfrm>
            <a:off x="6612788" y="2766550"/>
            <a:ext cx="0" cy="1211400"/>
          </a:xfrm>
          <a:prstGeom prst="straightConnector1">
            <a:avLst/>
          </a:prstGeom>
          <a:noFill/>
          <a:ln cap="flat" cmpd="sng" w="38100">
            <a:solidFill>
              <a:srgbClr val="F3F3F3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4471263" y="2773775"/>
            <a:ext cx="8358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기능 1</a:t>
            </a:r>
            <a:endParaRPr sz="1200"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5613413" y="2773775"/>
            <a:ext cx="8358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기능 2</a:t>
            </a:r>
            <a:endParaRPr sz="1200"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6776363" y="2773775"/>
            <a:ext cx="8358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기능 3</a:t>
            </a:r>
            <a:endParaRPr sz="1200"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1783163" y="4038275"/>
            <a:ext cx="12774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9! = 362880</a:t>
            </a:r>
            <a:endParaRPr sz="1200"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5392613" y="4038275"/>
            <a:ext cx="12774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3! + 3! + 3! = 18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104" y="1641675"/>
            <a:ext cx="2166150" cy="3065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type="title"/>
          </p:nvPr>
        </p:nvSpPr>
        <p:spPr>
          <a:xfrm>
            <a:off x="150125" y="114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3-tier Architecture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150125" y="957800"/>
            <a:ext cx="752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과제기획 및 설계 w/ </a:t>
            </a:r>
            <a:r>
              <a:rPr lang="ko"/>
              <a:t>협업(Collaboration)</a:t>
            </a:r>
            <a:endParaRPr/>
          </a:p>
        </p:txBody>
      </p:sp>
      <p:grpSp>
        <p:nvGrpSpPr>
          <p:cNvPr id="167" name="Google Shape;167;p21"/>
          <p:cNvGrpSpPr/>
          <p:nvPr/>
        </p:nvGrpSpPr>
        <p:grpSpPr>
          <a:xfrm>
            <a:off x="1472925" y="3598050"/>
            <a:ext cx="953100" cy="800850"/>
            <a:chOff x="4733975" y="3585475"/>
            <a:chExt cx="953100" cy="800850"/>
          </a:xfrm>
        </p:grpSpPr>
        <p:sp>
          <p:nvSpPr>
            <p:cNvPr id="168" name="Google Shape;168;p21"/>
            <p:cNvSpPr/>
            <p:nvPr/>
          </p:nvSpPr>
          <p:spPr>
            <a:xfrm>
              <a:off x="4733975" y="4035625"/>
              <a:ext cx="350700" cy="3507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5035175" y="3585475"/>
              <a:ext cx="350700" cy="3507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5336375" y="4035625"/>
              <a:ext cx="350700" cy="350700"/>
            </a:xfrm>
            <a:prstGeom prst="rect">
              <a:avLst/>
            </a:prstGeom>
            <a:solidFill>
              <a:srgbClr val="990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21"/>
          <p:cNvGrpSpPr/>
          <p:nvPr/>
        </p:nvGrpSpPr>
        <p:grpSpPr>
          <a:xfrm>
            <a:off x="3979600" y="3598050"/>
            <a:ext cx="953100" cy="800850"/>
            <a:chOff x="5876125" y="3585475"/>
            <a:chExt cx="953100" cy="800850"/>
          </a:xfrm>
        </p:grpSpPr>
        <p:sp>
          <p:nvSpPr>
            <p:cNvPr id="172" name="Google Shape;172;p21"/>
            <p:cNvSpPr/>
            <p:nvPr/>
          </p:nvSpPr>
          <p:spPr>
            <a:xfrm>
              <a:off x="5876125" y="4035625"/>
              <a:ext cx="350700" cy="3507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6177325" y="3585475"/>
              <a:ext cx="350700" cy="3507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6478525" y="4035625"/>
              <a:ext cx="350700" cy="3507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21"/>
          <p:cNvGrpSpPr/>
          <p:nvPr/>
        </p:nvGrpSpPr>
        <p:grpSpPr>
          <a:xfrm>
            <a:off x="6394800" y="3598050"/>
            <a:ext cx="953100" cy="800850"/>
            <a:chOff x="7039075" y="3585475"/>
            <a:chExt cx="953100" cy="800850"/>
          </a:xfrm>
        </p:grpSpPr>
        <p:sp>
          <p:nvSpPr>
            <p:cNvPr id="176" name="Google Shape;176;p21"/>
            <p:cNvSpPr/>
            <p:nvPr/>
          </p:nvSpPr>
          <p:spPr>
            <a:xfrm>
              <a:off x="7039075" y="4035625"/>
              <a:ext cx="350700" cy="350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7340275" y="3585475"/>
              <a:ext cx="350700" cy="350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7641475" y="4035625"/>
              <a:ext cx="350700" cy="3507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1198125" y="4469050"/>
            <a:ext cx="15027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게임 기획/구현</a:t>
            </a:r>
            <a:endParaRPr sz="1200"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4038250" y="4469100"/>
            <a:ext cx="8358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게임 서버</a:t>
            </a:r>
            <a:endParaRPr sz="1200"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6453450" y="4469100"/>
            <a:ext cx="835800" cy="2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200"/>
              <a:t>API 서버</a:t>
            </a:r>
            <a:endParaRPr sz="1200"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263" y="2617619"/>
            <a:ext cx="835800" cy="8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589" y="2617600"/>
            <a:ext cx="835800" cy="835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3474" y="2617618"/>
            <a:ext cx="835800" cy="8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1"/>
          <p:cNvSpPr/>
          <p:nvPr/>
        </p:nvSpPr>
        <p:spPr>
          <a:xfrm>
            <a:off x="2426025" y="1762050"/>
            <a:ext cx="1310700" cy="746100"/>
          </a:xfrm>
          <a:prstGeom prst="cloudCallout">
            <a:avLst>
              <a:gd fmla="val -47721" name="adj1"/>
              <a:gd fmla="val 6902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Pen Script"/>
                <a:ea typeface="Nanum Pen Script"/>
                <a:cs typeface="Nanum Pen Script"/>
                <a:sym typeface="Nanum Pen Script"/>
              </a:rPr>
              <a:t>게임 개발을 할거야!</a:t>
            </a:r>
            <a:endParaRPr sz="1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4932700" y="1762050"/>
            <a:ext cx="1310700" cy="746100"/>
          </a:xfrm>
          <a:prstGeom prst="cloudCallout">
            <a:avLst>
              <a:gd fmla="val -47721" name="adj1"/>
              <a:gd fmla="val 6902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Pen Script"/>
                <a:ea typeface="Nanum Pen Script"/>
                <a:cs typeface="Nanum Pen Script"/>
                <a:sym typeface="Nanum Pen Script"/>
              </a:rPr>
              <a:t>게임 서버를 만들어 보고 싶어!</a:t>
            </a:r>
            <a:endParaRPr sz="1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7347900" y="1762050"/>
            <a:ext cx="1310700" cy="746100"/>
          </a:xfrm>
          <a:prstGeom prst="cloudCallout">
            <a:avLst>
              <a:gd fmla="val -47721" name="adj1"/>
              <a:gd fmla="val 6902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anum Pen Script"/>
                <a:ea typeface="Nanum Pen Script"/>
                <a:cs typeface="Nanum Pen Script"/>
                <a:sym typeface="Nanum Pen Script"/>
              </a:rPr>
              <a:t>백엔드 개발에 관심이 있어!</a:t>
            </a:r>
            <a:endParaRPr sz="1000">
              <a:latin typeface="Nanum Pen Script"/>
              <a:ea typeface="Nanum Pen Script"/>
              <a:cs typeface="Nanum Pen Script"/>
              <a:sym typeface="Nanum Pen Scrip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